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5" d="100"/>
          <a:sy n="85" d="100"/>
        </p:scale>
        <p:origin x="6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159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3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06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813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362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017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67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300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9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287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0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9EF84-1EC4-47E5-8366-C17881AF1C12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A5064-F7AD-494A-8A13-DDA3E07DBE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909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everybody-read/parent-workshop-resources/" TargetMode="External"/><Relationship Id="rId2" Type="http://schemas.openxmlformats.org/officeDocument/2006/relationships/hyperlink" Target="https://www.littlewandle.org.uk/resources/for-parents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opmarks.co.uk/maths-games/hit-the-button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072" y="134112"/>
            <a:ext cx="128970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Twinkl Light" panose="02000000000000000000" pitchFamily="2" charset="0"/>
              </a:rPr>
              <a:t>Welcome to year 1/2 - St Julian class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 smtClean="0">
                <a:latin typeface="Twinkl Light" panose="02000000000000000000" pitchFamily="2" charset="0"/>
              </a:rPr>
              <a:t>Miss Hampton Mon – Thursday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 smtClean="0">
                <a:latin typeface="Twinkl Light" panose="02000000000000000000" pitchFamily="2" charset="0"/>
              </a:rPr>
              <a:t>Mrs Stevenson – Friday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 smtClean="0">
                <a:latin typeface="Twinkl Light" panose="02000000000000000000" pitchFamily="2" charset="0"/>
              </a:rPr>
              <a:t>Main TA – Miss Wright</a:t>
            </a:r>
          </a:p>
          <a:p>
            <a:endParaRPr lang="en-GB" sz="3600" dirty="0">
              <a:latin typeface="Twinkl Light" panose="02000000000000000000" pitchFamily="2" charset="0"/>
            </a:endParaRPr>
          </a:p>
          <a:p>
            <a:r>
              <a:rPr lang="en-GB" sz="3600" dirty="0" smtClean="0">
                <a:latin typeface="Twinkl Light" panose="02000000000000000000" pitchFamily="2" charset="0"/>
              </a:rPr>
              <a:t>Also…Miss Pope, Mrs </a:t>
            </a:r>
            <a:r>
              <a:rPr lang="en-GB" sz="3600" dirty="0" err="1">
                <a:latin typeface="Twinkl Light" panose="02000000000000000000" pitchFamily="2" charset="0"/>
              </a:rPr>
              <a:t>S</a:t>
            </a:r>
            <a:r>
              <a:rPr lang="en-GB" sz="3600" dirty="0" err="1" smtClean="0">
                <a:latin typeface="Twinkl Light" panose="02000000000000000000" pitchFamily="2" charset="0"/>
              </a:rPr>
              <a:t>weetnam</a:t>
            </a:r>
            <a:r>
              <a:rPr lang="en-GB" sz="3600" dirty="0" smtClean="0">
                <a:latin typeface="Twinkl Light" panose="02000000000000000000" pitchFamily="2" charset="0"/>
              </a:rPr>
              <a:t>, Mrs </a:t>
            </a:r>
            <a:r>
              <a:rPr lang="en-GB" sz="3600" dirty="0" err="1" smtClean="0">
                <a:latin typeface="Twinkl Light" panose="02000000000000000000" pitchFamily="2" charset="0"/>
              </a:rPr>
              <a:t>Scarrow</a:t>
            </a:r>
            <a:r>
              <a:rPr lang="en-GB" sz="3600" dirty="0" smtClean="0">
                <a:latin typeface="Twinkl Light" panose="02000000000000000000" pitchFamily="2" charset="0"/>
              </a:rPr>
              <a:t>, Mrs </a:t>
            </a:r>
            <a:r>
              <a:rPr lang="en-GB" sz="3600" dirty="0" err="1" smtClean="0">
                <a:latin typeface="Twinkl Light" panose="02000000000000000000" pitchFamily="2" charset="0"/>
              </a:rPr>
              <a:t>Spink</a:t>
            </a:r>
            <a:r>
              <a:rPr lang="en-GB" sz="3600" dirty="0" smtClean="0">
                <a:latin typeface="Twinkl Light" panose="02000000000000000000" pitchFamily="2" charset="0"/>
              </a:rPr>
              <a:t>,</a:t>
            </a:r>
          </a:p>
          <a:p>
            <a:r>
              <a:rPr lang="en-GB" sz="3600" dirty="0" smtClean="0">
                <a:latin typeface="Twinkl Light" panose="02000000000000000000" pitchFamily="2" charset="0"/>
              </a:rPr>
              <a:t>Mrs Vincent… </a:t>
            </a:r>
            <a:endParaRPr lang="en-GB" sz="3600" dirty="0">
              <a:latin typeface="Twinkl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10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9623" y="2021745"/>
            <a:ext cx="1049197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winkl Light" panose="02000000000000000000" pitchFamily="2" charset="0"/>
              </a:rPr>
              <a:t>Please wear PE kit on PE Days (Thursday and Friday)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Forest School kit can stay in school (Monday PM, and gardening Friday PM)</a:t>
            </a:r>
          </a:p>
          <a:p>
            <a:endParaRPr lang="en-GB" dirty="0">
              <a:latin typeface="Twinkl Light" panose="02000000000000000000" pitchFamily="2" charset="0"/>
            </a:endParaRPr>
          </a:p>
          <a:p>
            <a:endParaRPr lang="en-GB" dirty="0" smtClean="0">
              <a:latin typeface="Twinkl Light" panose="02000000000000000000" pitchFamily="2" charset="0"/>
            </a:endParaRPr>
          </a:p>
          <a:p>
            <a:endParaRPr lang="en-GB" dirty="0" smtClean="0">
              <a:latin typeface="Twinkl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92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33137"/>
            <a:ext cx="944880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Twinkl Light" panose="02000000000000000000" pitchFamily="2" charset="0"/>
              </a:rPr>
              <a:t>How to support your child at home: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 smtClean="0">
                <a:latin typeface="Twinkl Light" panose="02000000000000000000" pitchFamily="2" charset="0"/>
              </a:rPr>
              <a:t>Daily reading…we learn to read so that we can read to learn!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 smtClean="0">
                <a:latin typeface="Twinkl Light" panose="02000000000000000000" pitchFamily="2" charset="0"/>
              </a:rPr>
              <a:t>Year One will have common exception words in their book bag. 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Please practise reading these on a Monday, Tuesday Wednesday.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If your child is confident at reading them, please begin to practise spelling them.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On a Thursday your child will bring home their Little </a:t>
            </a:r>
            <a:r>
              <a:rPr lang="en-GB" sz="2000" dirty="0" err="1" smtClean="0">
                <a:latin typeface="Twinkl Light" panose="02000000000000000000" pitchFamily="2" charset="0"/>
              </a:rPr>
              <a:t>Wandle</a:t>
            </a:r>
            <a:r>
              <a:rPr lang="en-GB" sz="2000" dirty="0" smtClean="0">
                <a:latin typeface="Twinkl Light" panose="02000000000000000000" pitchFamily="2" charset="0"/>
              </a:rPr>
              <a:t> reading book.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Again, please practise reading this – daily if at all possible.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 smtClean="0">
                <a:latin typeface="Twinkl Light" panose="02000000000000000000" pitchFamily="2" charset="0"/>
              </a:rPr>
              <a:t>Year two will have an Accelerated Reader levelled book.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Please read this every day (if at all possible – at least 5x weekly).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Once they have read this book at home they will complete a quiz on the book and progress accordingly.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Year two children will also have some common exception words to practise reading and spelling.</a:t>
            </a:r>
          </a:p>
          <a:p>
            <a:r>
              <a:rPr lang="en-GB" sz="2000" dirty="0" smtClean="0">
                <a:latin typeface="Twinkl Light" panose="02000000000000000000" pitchFamily="2" charset="0"/>
              </a:rPr>
              <a:t>Please practise these along side their AR reading book.</a:t>
            </a:r>
          </a:p>
          <a:p>
            <a:endParaRPr lang="en-GB" sz="2000" dirty="0">
              <a:latin typeface="Twinkl Light" panose="02000000000000000000" pitchFamily="2" charset="0"/>
            </a:endParaRPr>
          </a:p>
          <a:p>
            <a:r>
              <a:rPr lang="en-GB" sz="2000" dirty="0" smtClean="0">
                <a:latin typeface="Twinkl Light" panose="02000000000000000000" pitchFamily="2" charset="0"/>
              </a:rPr>
              <a:t>All children can also bring home a reading for pleasure book to share with adults at home.</a:t>
            </a:r>
            <a:endParaRPr lang="en-GB" sz="2000" dirty="0">
              <a:latin typeface="Twinkl Light" panose="02000000000000000000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2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3024" y="792480"/>
            <a:ext cx="984436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winkl Light" panose="02000000000000000000" pitchFamily="2" charset="0"/>
              </a:rPr>
              <a:t>Lots of information is available on the Little </a:t>
            </a:r>
            <a:r>
              <a:rPr lang="en-GB" sz="2400" dirty="0" err="1" smtClean="0">
                <a:latin typeface="Twinkl Light" panose="02000000000000000000" pitchFamily="2" charset="0"/>
              </a:rPr>
              <a:t>Wandle</a:t>
            </a:r>
            <a:r>
              <a:rPr lang="en-GB" sz="2400" dirty="0" smtClean="0">
                <a:latin typeface="Twinkl Light" panose="02000000000000000000" pitchFamily="2" charset="0"/>
              </a:rPr>
              <a:t> parents’ web page.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>
                <a:latin typeface="Twinkl Light" panose="02000000000000000000" pitchFamily="2" charset="0"/>
                <a:hlinkClick r:id="rId2"/>
              </a:rPr>
              <a:t>https://www.littlewandle.org.uk/resources/for-parents</a:t>
            </a:r>
            <a:r>
              <a:rPr lang="en-GB" sz="2400" dirty="0" smtClean="0">
                <a:latin typeface="Twinkl Light" panose="02000000000000000000" pitchFamily="2" charset="0"/>
                <a:hlinkClick r:id="rId2"/>
              </a:rPr>
              <a:t>/</a:t>
            </a:r>
            <a:endParaRPr lang="en-GB" sz="2400" dirty="0" smtClean="0">
              <a:latin typeface="Twinkl Light" panose="02000000000000000000" pitchFamily="2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94944" y="3105835"/>
            <a:ext cx="8449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3"/>
              </a:rPr>
              <a:t>https://www.littlewandle.org.uk/everybody-read/parent-workshop-resources/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80484" y="4986670"/>
            <a:ext cx="102899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winkl Light" panose="02000000000000000000" pitchFamily="2" charset="0"/>
              </a:rPr>
              <a:t>100 book to read before you leave Dry Drayton – school reading challenge.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On website.</a:t>
            </a:r>
            <a:endParaRPr lang="en-GB" sz="2400" dirty="0">
              <a:latin typeface="Twinkl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7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400" y="500297"/>
            <a:ext cx="950292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winkl Light" panose="02000000000000000000" pitchFamily="2" charset="0"/>
              </a:rPr>
              <a:t>Maths at home…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chat about numbers, look for numbers when you are out and about, </a:t>
            </a:r>
          </a:p>
          <a:p>
            <a:r>
              <a:rPr lang="en-GB" sz="2400" dirty="0" smtClean="0">
                <a:latin typeface="Twinkl Light" panose="02000000000000000000" pitchFamily="2" charset="0"/>
              </a:rPr>
              <a:t>cooking, board games…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endParaRPr lang="en-GB" sz="2400" dirty="0" smtClean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Maths ‘homework’ – number bonds on…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  <a:hlinkClick r:id="rId2"/>
              </a:rPr>
              <a:t>https://www.topmarks.co.uk/maths-games/hit-the-button</a:t>
            </a:r>
            <a:endParaRPr lang="en-GB" sz="2400" dirty="0" smtClean="0">
              <a:latin typeface="Twinkl Light" panose="02000000000000000000" pitchFamily="2" charset="0"/>
            </a:endParaRPr>
          </a:p>
          <a:p>
            <a:endParaRPr lang="en-GB" sz="2400" dirty="0">
              <a:latin typeface="Twinkl Light" panose="02000000000000000000" pitchFamily="2" charset="0"/>
            </a:endParaRPr>
          </a:p>
          <a:p>
            <a:endParaRPr lang="en-GB" sz="2400" dirty="0" smtClean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Topic homework – </a:t>
            </a:r>
          </a:p>
          <a:p>
            <a:endParaRPr lang="en-GB" sz="2400" dirty="0">
              <a:latin typeface="Twinkl Light" panose="02000000000000000000" pitchFamily="2" charset="0"/>
            </a:endParaRPr>
          </a:p>
          <a:p>
            <a:r>
              <a:rPr lang="en-GB" sz="2400" dirty="0" smtClean="0">
                <a:latin typeface="Twinkl Light" panose="02000000000000000000" pitchFamily="2" charset="0"/>
              </a:rPr>
              <a:t>See website class page. </a:t>
            </a:r>
          </a:p>
          <a:p>
            <a:r>
              <a:rPr lang="en-GB" sz="2400" dirty="0" smtClean="0">
                <a:latin typeface="Twinkl Light" panose="02000000000000000000" pitchFamily="2" charset="0"/>
              </a:rPr>
              <a:t>One task per half term please.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553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6177" y="1392865"/>
            <a:ext cx="762260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Twinkl Light" panose="02000000000000000000" pitchFamily="2" charset="0"/>
              </a:rPr>
              <a:t>Year one Phonics Screening Check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Twinkl Light" panose="020000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Twinkl Light" panose="02000000000000000000" pitchFamily="2" charset="0"/>
              </a:rPr>
              <a:t>Year two SATS</a:t>
            </a:r>
            <a:endParaRPr lang="en-GB" sz="3600" dirty="0">
              <a:latin typeface="Twinkl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09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339</Words>
  <Application>Microsoft Office PowerPoint</Application>
  <PresentationFormat>Widescreen</PresentationFormat>
  <Paragraphs>56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Hampton</dc:creator>
  <cp:lastModifiedBy>Sarah Hampton</cp:lastModifiedBy>
  <cp:revision>8</cp:revision>
  <dcterms:created xsi:type="dcterms:W3CDTF">2025-09-08T14:05:42Z</dcterms:created>
  <dcterms:modified xsi:type="dcterms:W3CDTF">2025-09-10T15:29:55Z</dcterms:modified>
</cp:coreProperties>
</file>