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F8EAF87-5578-431B-995C-1CAAC4433827}" type="datetimeFigureOut">
              <a:rPr lang="en-GB" smtClean="0"/>
              <a:t>07/06/2023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2469768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8EAF87-5578-431B-995C-1CAAC4433827}" type="datetimeFigureOut">
              <a:rPr lang="en-GB" smtClean="0"/>
              <a:t>07/06/2023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1522720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F8EAF87-5578-431B-995C-1CAAC4433827}" type="datetimeFigureOut">
              <a:rPr lang="en-GB" smtClean="0"/>
              <a:t>07/06/2023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2026366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F8EAF87-5578-431B-995C-1CAAC4433827}" type="datetimeFigureOut">
              <a:rPr lang="en-GB" smtClean="0"/>
              <a:t>07/06/2023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1597310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F8EAF87-5578-431B-995C-1CAAC4433827}" type="datetimeFigureOut">
              <a:rPr lang="en-GB" smtClean="0"/>
              <a:t>07/06/2023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2563184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F8EAF87-5578-431B-995C-1CAAC4433827}" type="datetimeFigureOut">
              <a:rPr lang="en-GB" smtClean="0"/>
              <a:t>07/06/2023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477488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8EAF87-5578-431B-995C-1CAAC4433827}" type="datetimeFigureOut">
              <a:rPr lang="en-GB" smtClean="0"/>
              <a:t>07/06/2023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1601163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8EAF87-5578-431B-995C-1CAAC4433827}" type="datetimeFigureOut">
              <a:rPr lang="en-GB" smtClean="0"/>
              <a:t>07/06/2023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1097820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8EAF87-5578-431B-995C-1CAAC4433827}" type="datetimeFigureOut">
              <a:rPr lang="en-GB" smtClean="0"/>
              <a:t>07/06/2023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3324358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8EAF87-5578-431B-995C-1CAAC4433827}" type="datetimeFigureOut">
              <a:rPr lang="en-GB" smtClean="0"/>
              <a:t>07/06/2023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1294161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8EAF87-5578-431B-995C-1CAAC4433827}" type="datetimeFigureOut">
              <a:rPr lang="en-GB" smtClean="0"/>
              <a:t>07/06/2023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530A68-E9B0-4483-B024-3EC719F63BBC}" type="slidenum">
              <a:rPr lang="en-GB" smtClean="0"/>
              <a:t>‹#›</a:t>
            </a:fld>
            <a:endParaRPr lang="en-GB"/>
          </a:p>
        </p:txBody>
      </p:sp>
    </p:spTree>
    <p:extLst>
      <p:ext uri="{BB962C8B-B14F-4D97-AF65-F5344CB8AC3E}">
        <p14:creationId xmlns:p14="http://schemas.microsoft.com/office/powerpoint/2010/main" val="3355413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8EAF87-5578-431B-995C-1CAAC4433827}" type="datetimeFigureOut">
              <a:rPr lang="en-GB" smtClean="0"/>
              <a:t>07/06/2023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530A68-E9B0-4483-B024-3EC719F63BBC}" type="slidenum">
              <a:rPr lang="en-GB" smtClean="0"/>
              <a:t>‹#›</a:t>
            </a:fld>
            <a:endParaRPr lang="en-GB"/>
          </a:p>
        </p:txBody>
      </p:sp>
    </p:spTree>
    <p:extLst>
      <p:ext uri="{BB962C8B-B14F-4D97-AF65-F5344CB8AC3E}">
        <p14:creationId xmlns:p14="http://schemas.microsoft.com/office/powerpoint/2010/main" val="3188614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err="1" smtClean="0">
                <a:latin typeface="Comic Sans MS" panose="030F0702030302020204" pitchFamily="66" charset="0"/>
              </a:rPr>
              <a:t>Grafham</a:t>
            </a:r>
            <a:r>
              <a:rPr lang="en-GB" dirty="0" smtClean="0">
                <a:latin typeface="Comic Sans MS" panose="030F0702030302020204" pitchFamily="66" charset="0"/>
              </a:rPr>
              <a:t> Water </a:t>
            </a:r>
            <a:br>
              <a:rPr lang="en-GB" dirty="0" smtClean="0">
                <a:latin typeface="Comic Sans MS" panose="030F0702030302020204" pitchFamily="66" charset="0"/>
              </a:rPr>
            </a:br>
            <a:r>
              <a:rPr lang="en-GB" dirty="0" smtClean="0">
                <a:latin typeface="Comic Sans MS" panose="030F0702030302020204" pitchFamily="66" charset="0"/>
              </a:rPr>
              <a:t>Key Stage 2 trip </a:t>
            </a:r>
            <a:br>
              <a:rPr lang="en-GB" dirty="0" smtClean="0">
                <a:latin typeface="Comic Sans MS" panose="030F0702030302020204" pitchFamily="66" charset="0"/>
              </a:rPr>
            </a:br>
            <a:r>
              <a:rPr lang="en-GB" dirty="0" smtClean="0">
                <a:latin typeface="Comic Sans MS" panose="030F0702030302020204" pitchFamily="66" charset="0"/>
              </a:rPr>
              <a:t>2023</a:t>
            </a:r>
            <a:br>
              <a:rPr lang="en-GB" dirty="0" smtClean="0">
                <a:latin typeface="Comic Sans MS" panose="030F0702030302020204" pitchFamily="66" charset="0"/>
              </a:rPr>
            </a:br>
            <a:r>
              <a:rPr lang="en-GB" dirty="0" smtClean="0">
                <a:latin typeface="Comic Sans MS" panose="030F0702030302020204" pitchFamily="66" charset="0"/>
              </a:rPr>
              <a:t>21</a:t>
            </a:r>
            <a:r>
              <a:rPr lang="en-GB" baseline="30000" dirty="0" smtClean="0">
                <a:latin typeface="Comic Sans MS" panose="030F0702030302020204" pitchFamily="66" charset="0"/>
              </a:rPr>
              <a:t>st</a:t>
            </a:r>
            <a:r>
              <a:rPr lang="en-GB" dirty="0" smtClean="0">
                <a:latin typeface="Comic Sans MS" panose="030F0702030302020204" pitchFamily="66" charset="0"/>
              </a:rPr>
              <a:t>-23</a:t>
            </a:r>
            <a:r>
              <a:rPr lang="en-GB" baseline="30000" dirty="0" smtClean="0">
                <a:latin typeface="Comic Sans MS" panose="030F0702030302020204" pitchFamily="66" charset="0"/>
              </a:rPr>
              <a:t>rd</a:t>
            </a:r>
            <a:r>
              <a:rPr lang="en-GB" dirty="0" smtClean="0">
                <a:latin typeface="Comic Sans MS" panose="030F0702030302020204" pitchFamily="66" charset="0"/>
              </a:rPr>
              <a:t> June</a:t>
            </a:r>
            <a:endParaRPr lang="en-GB" dirty="0">
              <a:latin typeface="Comic Sans MS" panose="030F0702030302020204" pitchFamily="66" charset="0"/>
            </a:endParaRPr>
          </a:p>
        </p:txBody>
      </p:sp>
      <p:sp>
        <p:nvSpPr>
          <p:cNvPr id="3" name="Subtitle 2"/>
          <p:cNvSpPr>
            <a:spLocks noGrp="1"/>
          </p:cNvSpPr>
          <p:nvPr>
            <p:ph type="subTitle" idx="1"/>
          </p:nvPr>
        </p:nvSpPr>
        <p:spPr>
          <a:xfrm>
            <a:off x="2225336" y="8490129"/>
            <a:ext cx="6143002" cy="928316"/>
          </a:xfrm>
        </p:spPr>
        <p:txBody>
          <a:bodyPr/>
          <a:lstStyle/>
          <a:p>
            <a:endParaRPr lang="en-GB"/>
          </a:p>
        </p:txBody>
      </p:sp>
      <p:pic>
        <p:nvPicPr>
          <p:cNvPr id="1026" name="Picture 2" descr="Temp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911" y="3509963"/>
            <a:ext cx="3839376" cy="28795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shcraf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94916"/>
            <a:ext cx="2711912" cy="203393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7570201" y="3825420"/>
            <a:ext cx="3423172" cy="2564075"/>
          </a:xfrm>
          <a:prstGeom prst="rect">
            <a:avLst/>
          </a:prstGeom>
        </p:spPr>
      </p:pic>
    </p:spTree>
    <p:extLst>
      <p:ext uri="{BB962C8B-B14F-4D97-AF65-F5344CB8AC3E}">
        <p14:creationId xmlns:p14="http://schemas.microsoft.com/office/powerpoint/2010/main" val="977827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u="sng" dirty="0" smtClean="0">
                <a:latin typeface="Comic Sans MS" panose="030F0702030302020204" pitchFamily="66" charset="0"/>
              </a:rPr>
              <a:t>How are we getting there?</a:t>
            </a:r>
            <a:br>
              <a:rPr lang="en-GB" u="sng" dirty="0" smtClean="0">
                <a:latin typeface="Comic Sans MS" panose="030F0702030302020204" pitchFamily="66" charset="0"/>
              </a:rPr>
            </a:br>
            <a:r>
              <a:rPr lang="en-GB" sz="3200" dirty="0" smtClean="0">
                <a:latin typeface="Comic Sans MS" panose="030F0702030302020204" pitchFamily="66" charset="0"/>
              </a:rPr>
              <a:t>To keep the costs down we are asking you to get your own children (can carpool) there and to collect them at the end. This has saved you a lot of money off the price of the trip. Any questions regarding this please speak to the office.</a:t>
            </a:r>
            <a:endParaRPr lang="en-GB" u="sng" dirty="0">
              <a:latin typeface="Comic Sans MS" panose="030F0702030302020204" pitchFamily="66" charset="0"/>
            </a:endParaRPr>
          </a:p>
        </p:txBody>
      </p:sp>
      <p:sp>
        <p:nvSpPr>
          <p:cNvPr id="3" name="Subtitle 2"/>
          <p:cNvSpPr>
            <a:spLocks noGrp="1"/>
          </p:cNvSpPr>
          <p:nvPr>
            <p:ph type="subTitle" idx="1"/>
          </p:nvPr>
        </p:nvSpPr>
        <p:spPr/>
        <p:txBody>
          <a:bodyPr>
            <a:normAutofit fontScale="70000" lnSpcReduction="20000"/>
          </a:bodyPr>
          <a:lstStyle/>
          <a:p>
            <a:r>
              <a:rPr lang="en-GB" sz="4400" b="1" dirty="0" smtClean="0">
                <a:latin typeface="Comic Sans MS" panose="030F0702030302020204" pitchFamily="66" charset="0"/>
              </a:rPr>
              <a:t>Your child will need to be at </a:t>
            </a:r>
            <a:r>
              <a:rPr lang="en-GB" sz="4400" b="1" dirty="0" err="1" smtClean="0">
                <a:latin typeface="Comic Sans MS" panose="030F0702030302020204" pitchFamily="66" charset="0"/>
              </a:rPr>
              <a:t>Grafham</a:t>
            </a:r>
            <a:r>
              <a:rPr lang="en-GB" sz="4400" b="1" dirty="0" smtClean="0">
                <a:latin typeface="Comic Sans MS" panose="030F0702030302020204" pitchFamily="66" charset="0"/>
              </a:rPr>
              <a:t> Water (Activity centre) at 10.30am on the Wednesday.</a:t>
            </a:r>
          </a:p>
          <a:p>
            <a:r>
              <a:rPr lang="en-GB" sz="4400" b="1" dirty="0" smtClean="0">
                <a:latin typeface="Comic Sans MS" panose="030F0702030302020204" pitchFamily="66" charset="0"/>
              </a:rPr>
              <a:t>And will need collecting at 2pm on the Friday.</a:t>
            </a:r>
            <a:endParaRPr lang="en-GB" sz="4400" b="1"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514350" y="5105400"/>
            <a:ext cx="2857500" cy="1600200"/>
          </a:xfrm>
          <a:prstGeom prst="rect">
            <a:avLst/>
          </a:prstGeom>
        </p:spPr>
      </p:pic>
      <p:pic>
        <p:nvPicPr>
          <p:cNvPr id="7" name="Picture 6"/>
          <p:cNvPicPr>
            <a:picLocks noChangeAspect="1"/>
          </p:cNvPicPr>
          <p:nvPr/>
        </p:nvPicPr>
        <p:blipFill>
          <a:blip r:embed="rId3"/>
          <a:stretch>
            <a:fillRect/>
          </a:stretch>
        </p:blipFill>
        <p:spPr>
          <a:xfrm>
            <a:off x="9312676" y="5079655"/>
            <a:ext cx="2550711" cy="1697382"/>
          </a:xfrm>
          <a:prstGeom prst="rect">
            <a:avLst/>
          </a:prstGeom>
        </p:spPr>
      </p:pic>
    </p:spTree>
    <p:extLst>
      <p:ext uri="{BB962C8B-B14F-4D97-AF65-F5344CB8AC3E}">
        <p14:creationId xmlns:p14="http://schemas.microsoft.com/office/powerpoint/2010/main" val="271281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3817938"/>
            <a:ext cx="9144000" cy="2387600"/>
          </a:xfrm>
        </p:spPr>
        <p:txBody>
          <a:bodyPr>
            <a:normAutofit fontScale="90000"/>
          </a:bodyPr>
          <a:lstStyle/>
          <a:p>
            <a:r>
              <a:rPr lang="en-GB" u="sng" dirty="0" smtClean="0">
                <a:latin typeface="Comic Sans MS" panose="030F0702030302020204" pitchFamily="66" charset="0"/>
              </a:rPr>
              <a:t/>
            </a:r>
            <a:br>
              <a:rPr lang="en-GB" u="sng" dirty="0" smtClean="0">
                <a:latin typeface="Comic Sans MS" panose="030F0702030302020204" pitchFamily="66" charset="0"/>
              </a:rPr>
            </a:br>
            <a:r>
              <a:rPr lang="en-GB" u="sng" dirty="0">
                <a:latin typeface="Comic Sans MS" panose="030F0702030302020204" pitchFamily="66" charset="0"/>
              </a:rPr>
              <a:t/>
            </a:r>
            <a:br>
              <a:rPr lang="en-GB" u="sng" dirty="0">
                <a:latin typeface="Comic Sans MS" panose="030F0702030302020204" pitchFamily="66" charset="0"/>
              </a:rPr>
            </a:br>
            <a:r>
              <a:rPr lang="en-GB" u="sng" dirty="0" smtClean="0">
                <a:latin typeface="Comic Sans MS" panose="030F0702030302020204" pitchFamily="66" charset="0"/>
              </a:rPr>
              <a:t/>
            </a:r>
            <a:br>
              <a:rPr lang="en-GB" u="sng" dirty="0" smtClean="0">
                <a:latin typeface="Comic Sans MS" panose="030F0702030302020204" pitchFamily="66" charset="0"/>
              </a:rPr>
            </a:br>
            <a:r>
              <a:rPr lang="en-GB" u="sng" dirty="0" smtClean="0">
                <a:latin typeface="Comic Sans MS" panose="030F0702030302020204" pitchFamily="66" charset="0"/>
              </a:rPr>
              <a:t>Which adults are going?</a:t>
            </a:r>
            <a:r>
              <a:rPr lang="en-GB" u="sng" dirty="0">
                <a:latin typeface="Comic Sans MS" panose="030F0702030302020204" pitchFamily="66" charset="0"/>
              </a:rPr>
              <a:t/>
            </a:r>
            <a:br>
              <a:rPr lang="en-GB" u="sng" dirty="0">
                <a:latin typeface="Comic Sans MS" panose="030F0702030302020204" pitchFamily="66" charset="0"/>
              </a:rPr>
            </a:br>
            <a:r>
              <a:rPr lang="en-GB" sz="4000" b="1" dirty="0" smtClean="0">
                <a:latin typeface="Comic Sans MS" panose="030F0702030302020204" pitchFamily="66" charset="0"/>
              </a:rPr>
              <a:t>The children will be put into small groups and will be led by a member of staff from the centre.</a:t>
            </a:r>
            <a:r>
              <a:rPr lang="en-GB" u="sng" dirty="0">
                <a:latin typeface="Comic Sans MS" panose="030F0702030302020204" pitchFamily="66" charset="0"/>
              </a:rPr>
              <a:t/>
            </a:r>
            <a:br>
              <a:rPr lang="en-GB" u="sng" dirty="0">
                <a:latin typeface="Comic Sans MS" panose="030F0702030302020204" pitchFamily="66" charset="0"/>
              </a:rPr>
            </a:br>
            <a:r>
              <a:rPr lang="en-GB" dirty="0" smtClean="0">
                <a:latin typeface="Comic Sans MS" panose="030F0702030302020204" pitchFamily="66" charset="0"/>
              </a:rPr>
              <a:t>Mrs Scarrow- leading the trip</a:t>
            </a:r>
            <a:br>
              <a:rPr lang="en-GB" dirty="0" smtClean="0">
                <a:latin typeface="Comic Sans MS" panose="030F0702030302020204" pitchFamily="66" charset="0"/>
              </a:rPr>
            </a:br>
            <a:r>
              <a:rPr lang="en-GB" dirty="0" smtClean="0">
                <a:latin typeface="Comic Sans MS" panose="030F0702030302020204" pitchFamily="66" charset="0"/>
              </a:rPr>
              <a:t>Mrs </a:t>
            </a:r>
            <a:r>
              <a:rPr lang="en-GB" dirty="0" err="1" smtClean="0">
                <a:latin typeface="Comic Sans MS" panose="030F0702030302020204" pitchFamily="66" charset="0"/>
              </a:rPr>
              <a:t>Hegan</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Mrs </a:t>
            </a:r>
            <a:r>
              <a:rPr lang="en-GB" dirty="0" err="1" smtClean="0">
                <a:latin typeface="Comic Sans MS" panose="030F0702030302020204" pitchFamily="66" charset="0"/>
              </a:rPr>
              <a:t>Sweetnam</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Miss </a:t>
            </a:r>
            <a:r>
              <a:rPr lang="en-GB" dirty="0" err="1" smtClean="0">
                <a:latin typeface="Comic Sans MS" panose="030F0702030302020204" pitchFamily="66" charset="0"/>
              </a:rPr>
              <a:t>Corr</a:t>
            </a:r>
            <a:r>
              <a:rPr lang="en-GB" dirty="0" smtClean="0">
                <a:latin typeface="Comic Sans MS" panose="030F0702030302020204" pitchFamily="66" charset="0"/>
              </a:rPr>
              <a:t>- daytimes only</a:t>
            </a:r>
            <a:endParaRPr lang="en-GB" u="sng"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204787" y="3348037"/>
            <a:ext cx="2486025" cy="1838325"/>
          </a:xfrm>
          <a:prstGeom prst="rect">
            <a:avLst/>
          </a:prstGeom>
        </p:spPr>
      </p:pic>
    </p:spTree>
    <p:extLst>
      <p:ext uri="{BB962C8B-B14F-4D97-AF65-F5344CB8AC3E}">
        <p14:creationId xmlns:p14="http://schemas.microsoft.com/office/powerpoint/2010/main" val="3489118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4425" y="236538"/>
            <a:ext cx="9144000" cy="2387600"/>
          </a:xfrm>
        </p:spPr>
        <p:txBody>
          <a:bodyPr>
            <a:normAutofit fontScale="90000"/>
          </a:bodyPr>
          <a:lstStyle/>
          <a:p>
            <a:r>
              <a:rPr lang="en-GB" u="sng" dirty="0" smtClean="0">
                <a:latin typeface="Comic Sans MS" panose="030F0702030302020204" pitchFamily="66" charset="0"/>
              </a:rPr>
              <a:t>What will my child be eating?</a:t>
            </a:r>
            <a:br>
              <a:rPr lang="en-GB" u="sng" dirty="0" smtClean="0">
                <a:latin typeface="Comic Sans MS" panose="030F0702030302020204" pitchFamily="66" charset="0"/>
              </a:rPr>
            </a:br>
            <a:r>
              <a:rPr lang="en-GB" sz="4400" dirty="0" smtClean="0">
                <a:latin typeface="Comic Sans MS" panose="030F0702030302020204" pitchFamily="66" charset="0"/>
              </a:rPr>
              <a:t>ON THE WEDNESDAY THEY WILL NEED A PACKED LUNCH.</a:t>
            </a:r>
            <a:endParaRPr lang="en-GB" sz="4400" u="sng" dirty="0">
              <a:latin typeface="Comic Sans MS" panose="030F0702030302020204" pitchFamily="66" charset="0"/>
            </a:endParaRPr>
          </a:p>
        </p:txBody>
      </p:sp>
      <p:sp>
        <p:nvSpPr>
          <p:cNvPr id="3" name="Subtitle 2"/>
          <p:cNvSpPr>
            <a:spLocks noGrp="1"/>
          </p:cNvSpPr>
          <p:nvPr>
            <p:ph type="subTitle" idx="1"/>
          </p:nvPr>
        </p:nvSpPr>
        <p:spPr>
          <a:xfrm>
            <a:off x="1485900" y="2754313"/>
            <a:ext cx="9144000" cy="1655762"/>
          </a:xfrm>
        </p:spPr>
        <p:txBody>
          <a:bodyPr>
            <a:noAutofit/>
          </a:bodyPr>
          <a:lstStyle/>
          <a:p>
            <a:pPr marL="342900" indent="-342900">
              <a:buFont typeface="Arial" panose="020B0604020202020204" pitchFamily="34" charset="0"/>
              <a:buChar char="•"/>
            </a:pPr>
            <a:r>
              <a:rPr lang="en-GB" sz="1800" dirty="0" smtClean="0">
                <a:latin typeface="Comic Sans MS" panose="030F0702030302020204" pitchFamily="66" charset="0"/>
              </a:rPr>
              <a:t>The children will eat in a cafeteria style dining room.</a:t>
            </a:r>
          </a:p>
          <a:p>
            <a:pPr marL="342900" indent="-342900">
              <a:buFont typeface="Arial" panose="020B0604020202020204" pitchFamily="34" charset="0"/>
              <a:buChar char="•"/>
            </a:pPr>
            <a:r>
              <a:rPr lang="en-GB" sz="1800" dirty="0" smtClean="0">
                <a:latin typeface="Comic Sans MS" panose="030F0702030302020204" pitchFamily="66" charset="0"/>
              </a:rPr>
              <a:t>There is always more than one choice of main course.</a:t>
            </a:r>
          </a:p>
          <a:p>
            <a:pPr marL="342900" indent="-342900">
              <a:buFont typeface="Arial" panose="020B0604020202020204" pitchFamily="34" charset="0"/>
              <a:buChar char="•"/>
            </a:pPr>
            <a:r>
              <a:rPr lang="en-GB" sz="1800" dirty="0" smtClean="0">
                <a:latin typeface="Comic Sans MS" panose="030F0702030302020204" pitchFamily="66" charset="0"/>
              </a:rPr>
              <a:t>Vegetarian options are available.</a:t>
            </a:r>
          </a:p>
          <a:p>
            <a:pPr marL="342900" indent="-342900">
              <a:buFont typeface="Arial" panose="020B0604020202020204" pitchFamily="34" charset="0"/>
              <a:buChar char="•"/>
            </a:pPr>
            <a:r>
              <a:rPr lang="en-GB" sz="1800" dirty="0" smtClean="0">
                <a:latin typeface="Comic Sans MS" panose="030F0702030302020204" pitchFamily="66" charset="0"/>
              </a:rPr>
              <a:t>They cater for different allergies/intolerances.</a:t>
            </a:r>
          </a:p>
          <a:p>
            <a:pPr marL="342900" indent="-342900">
              <a:buFont typeface="Arial" panose="020B0604020202020204" pitchFamily="34" charset="0"/>
              <a:buChar char="•"/>
            </a:pPr>
            <a:r>
              <a:rPr lang="en-GB" sz="1800" dirty="0" smtClean="0">
                <a:latin typeface="Comic Sans MS" panose="030F0702030302020204" pitchFamily="66" charset="0"/>
              </a:rPr>
              <a:t>They will get a snack halfway through the morning and afternoon.</a:t>
            </a:r>
          </a:p>
          <a:p>
            <a:endParaRPr lang="en-GB" b="1" dirty="0">
              <a:latin typeface="Comic Sans MS" panose="030F0702030302020204" pitchFamily="66" charset="0"/>
            </a:endParaRPr>
          </a:p>
          <a:p>
            <a:r>
              <a:rPr lang="en-GB" b="1" dirty="0" smtClean="0">
                <a:latin typeface="Comic Sans MS" panose="030F0702030302020204" pitchFamily="66" charset="0"/>
              </a:rPr>
              <a:t>Please can each child bring a packet of biscuits and 2 hot chocolate sachets, we will then share these in the evening around our fire pit.</a:t>
            </a:r>
            <a:endParaRPr lang="en-GB" b="1"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9986492" y="256382"/>
            <a:ext cx="2034057" cy="2034057"/>
          </a:xfrm>
          <a:prstGeom prst="rect">
            <a:avLst/>
          </a:prstGeom>
        </p:spPr>
      </p:pic>
      <p:pic>
        <p:nvPicPr>
          <p:cNvPr id="7" name="Picture 6"/>
          <p:cNvPicPr>
            <a:picLocks noChangeAspect="1"/>
          </p:cNvPicPr>
          <p:nvPr/>
        </p:nvPicPr>
        <p:blipFill>
          <a:blip r:embed="rId3"/>
          <a:stretch>
            <a:fillRect/>
          </a:stretch>
        </p:blipFill>
        <p:spPr>
          <a:xfrm>
            <a:off x="233362" y="1916906"/>
            <a:ext cx="2143125" cy="2143125"/>
          </a:xfrm>
          <a:prstGeom prst="rect">
            <a:avLst/>
          </a:prstGeom>
        </p:spPr>
      </p:pic>
    </p:spTree>
    <p:extLst>
      <p:ext uri="{BB962C8B-B14F-4D97-AF65-F5344CB8AC3E}">
        <p14:creationId xmlns:p14="http://schemas.microsoft.com/office/powerpoint/2010/main" val="1435674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u="sng" dirty="0" smtClean="0">
                <a:latin typeface="Comic Sans MS" panose="030F0702030302020204" pitchFamily="66" charset="0"/>
              </a:rPr>
              <a:t>Where will my child be sleeping?</a:t>
            </a:r>
            <a:br>
              <a:rPr lang="en-GB" u="sng" dirty="0" smtClean="0">
                <a:latin typeface="Comic Sans MS" panose="030F0702030302020204" pitchFamily="66" charset="0"/>
              </a:rPr>
            </a:br>
            <a:r>
              <a:rPr lang="en-GB" sz="4000" dirty="0" smtClean="0">
                <a:latin typeface="Comic Sans MS" panose="030F0702030302020204" pitchFamily="66" charset="0"/>
              </a:rPr>
              <a:t>We will be sleeping in the bell tents (on mattresses), with access to fire pits.</a:t>
            </a:r>
            <a:endParaRPr lang="en-GB" sz="4000" u="sng"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0" y="152401"/>
            <a:ext cx="2466975" cy="1847850"/>
          </a:xfrm>
          <a:prstGeom prst="rect">
            <a:avLst/>
          </a:prstGeom>
        </p:spPr>
      </p:pic>
      <p:sp>
        <p:nvSpPr>
          <p:cNvPr id="3" name="Subtitle 2"/>
          <p:cNvSpPr>
            <a:spLocks noGrp="1"/>
          </p:cNvSpPr>
          <p:nvPr>
            <p:ph type="subTitle" idx="1"/>
          </p:nvPr>
        </p:nvSpPr>
        <p:spPr/>
        <p:txBody>
          <a:bodyPr>
            <a:normAutofit fontScale="62500" lnSpcReduction="20000"/>
          </a:bodyPr>
          <a:lstStyle/>
          <a:p>
            <a:pPr marL="342900" indent="-342900">
              <a:buFont typeface="Arial" panose="020B0604020202020204" pitchFamily="34" charset="0"/>
              <a:buChar char="•"/>
            </a:pPr>
            <a:r>
              <a:rPr lang="en-GB" dirty="0"/>
              <a:t>Toilets, Changing and Shower facilities are located 50 meters from the tented village in </a:t>
            </a:r>
            <a:r>
              <a:rPr lang="en-GB" dirty="0" smtClean="0"/>
              <a:t>the </a:t>
            </a:r>
            <a:r>
              <a:rPr lang="en-GB" dirty="0"/>
              <a:t>Sports Hall.  They are fully heated and offer male, female and disabled changing spaces, toilets and showers. </a:t>
            </a:r>
            <a:endParaRPr lang="en-GB" dirty="0" smtClean="0"/>
          </a:p>
          <a:p>
            <a:pPr marL="342900" indent="-342900">
              <a:buFont typeface="Arial" panose="020B0604020202020204" pitchFamily="34" charset="0"/>
              <a:buChar char="•"/>
            </a:pPr>
            <a:r>
              <a:rPr lang="en-GB" dirty="0" smtClean="0"/>
              <a:t> </a:t>
            </a:r>
            <a:r>
              <a:rPr lang="en-GB" dirty="0"/>
              <a:t>The pathway between the tented village and the sports hall will be well lit with solar powered lighting and will be accessible. </a:t>
            </a:r>
          </a:p>
          <a:p>
            <a:pPr marL="342900" indent="-342900">
              <a:buFont typeface="Arial" panose="020B0604020202020204" pitchFamily="34" charset="0"/>
              <a:buChar char="•"/>
            </a:pPr>
            <a:r>
              <a:rPr lang="en-GB" dirty="0"/>
              <a:t>Wet clothing can be left in the Sports Hall changing room to dry out.</a:t>
            </a:r>
          </a:p>
          <a:p>
            <a:pPr marL="342900" indent="-342900">
              <a:buFont typeface="Arial" panose="020B0604020202020204" pitchFamily="34" charset="0"/>
              <a:buChar char="•"/>
            </a:pPr>
            <a:r>
              <a:rPr lang="en-GB" dirty="0"/>
              <a:t>A covered kitchen area is provided as part of the tented village with running water should groups need access to this during the night</a:t>
            </a:r>
          </a:p>
        </p:txBody>
      </p:sp>
      <p:pic>
        <p:nvPicPr>
          <p:cNvPr id="7" name="Picture 6"/>
          <p:cNvPicPr>
            <a:picLocks noChangeAspect="1"/>
          </p:cNvPicPr>
          <p:nvPr/>
        </p:nvPicPr>
        <p:blipFill>
          <a:blip r:embed="rId3"/>
          <a:stretch>
            <a:fillRect/>
          </a:stretch>
        </p:blipFill>
        <p:spPr>
          <a:xfrm>
            <a:off x="9815512" y="250825"/>
            <a:ext cx="2619375" cy="1743075"/>
          </a:xfrm>
          <a:prstGeom prst="rect">
            <a:avLst/>
          </a:prstGeom>
        </p:spPr>
      </p:pic>
    </p:spTree>
    <p:extLst>
      <p:ext uri="{BB962C8B-B14F-4D97-AF65-F5344CB8AC3E}">
        <p14:creationId xmlns:p14="http://schemas.microsoft.com/office/powerpoint/2010/main" val="2330106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6041" y="5152827"/>
            <a:ext cx="9144000" cy="2387600"/>
          </a:xfrm>
        </p:spPr>
        <p:txBody>
          <a:bodyPr>
            <a:noAutofit/>
          </a:bodyPr>
          <a:lstStyle/>
          <a:p>
            <a:r>
              <a:rPr lang="en-GB" sz="2800" u="sng" dirty="0" smtClean="0">
                <a:latin typeface="Comic Sans MS" panose="030F0702030302020204" pitchFamily="66" charset="0"/>
              </a:rPr>
              <a:t>What will my child need to bring?</a:t>
            </a:r>
            <a:r>
              <a:rPr lang="en-GB" sz="1600" u="sng" dirty="0" smtClean="0">
                <a:latin typeface="Comic Sans MS" panose="030F0702030302020204" pitchFamily="66" charset="0"/>
              </a:rPr>
              <a:t/>
            </a:r>
            <a:br>
              <a:rPr lang="en-GB" sz="1600" u="sng" dirty="0" smtClean="0">
                <a:latin typeface="Comic Sans MS" panose="030F0702030302020204" pitchFamily="66" charset="0"/>
              </a:rPr>
            </a:br>
            <a:r>
              <a:rPr lang="en-GB" sz="1600" dirty="0" smtClean="0">
                <a:latin typeface="Comic Sans MS" panose="030F0702030302020204" pitchFamily="66" charset="0"/>
              </a:rPr>
              <a:t>-sleeping bag</a:t>
            </a:r>
            <a:br>
              <a:rPr lang="en-GB" sz="1600" dirty="0" smtClean="0">
                <a:latin typeface="Comic Sans MS" panose="030F0702030302020204" pitchFamily="66" charset="0"/>
              </a:rPr>
            </a:br>
            <a:r>
              <a:rPr lang="en-GB" sz="1600" dirty="0" smtClean="0">
                <a:latin typeface="Comic Sans MS" panose="030F0702030302020204" pitchFamily="66" charset="0"/>
              </a:rPr>
              <a:t>-pillow</a:t>
            </a:r>
            <a:br>
              <a:rPr lang="en-GB" sz="1600" dirty="0" smtClean="0">
                <a:latin typeface="Comic Sans MS" panose="030F0702030302020204" pitchFamily="66" charset="0"/>
              </a:rPr>
            </a:br>
            <a:r>
              <a:rPr lang="en-GB" sz="1600" dirty="0" smtClean="0">
                <a:latin typeface="Comic Sans MS" panose="030F0702030302020204" pitchFamily="66" charset="0"/>
              </a:rPr>
              <a:t>-sun hat, woolly hat (fire pit)</a:t>
            </a:r>
            <a:br>
              <a:rPr lang="en-GB" sz="1600" dirty="0" smtClean="0">
                <a:latin typeface="Comic Sans MS" panose="030F0702030302020204" pitchFamily="66" charset="0"/>
              </a:rPr>
            </a:br>
            <a:r>
              <a:rPr lang="en-GB" sz="1600" dirty="0" smtClean="0">
                <a:latin typeface="Comic Sans MS" panose="030F0702030302020204" pitchFamily="66" charset="0"/>
              </a:rPr>
              <a:t>-eye mask (it can get light early)</a:t>
            </a:r>
            <a:br>
              <a:rPr lang="en-GB" sz="1600" dirty="0" smtClean="0">
                <a:latin typeface="Comic Sans MS" panose="030F0702030302020204" pitchFamily="66" charset="0"/>
              </a:rPr>
            </a:br>
            <a:r>
              <a:rPr lang="en-GB" sz="1600" dirty="0" smtClean="0">
                <a:latin typeface="Comic Sans MS" panose="030F0702030302020204" pitchFamily="66" charset="0"/>
              </a:rPr>
              <a:t>-Glasses strap</a:t>
            </a:r>
            <a:br>
              <a:rPr lang="en-GB" sz="1600" dirty="0" smtClean="0">
                <a:latin typeface="Comic Sans MS" panose="030F0702030302020204" pitchFamily="66" charset="0"/>
              </a:rPr>
            </a:br>
            <a:r>
              <a:rPr lang="en-GB" sz="1600" dirty="0" smtClean="0">
                <a:latin typeface="Comic Sans MS" panose="030F0702030302020204" pitchFamily="66" charset="0"/>
              </a:rPr>
              <a:t>-sweaters/jumpers (not woollen)</a:t>
            </a:r>
            <a:br>
              <a:rPr lang="en-GB" sz="1600" dirty="0" smtClean="0">
                <a:latin typeface="Comic Sans MS" panose="030F0702030302020204" pitchFamily="66" charset="0"/>
              </a:rPr>
            </a:br>
            <a:r>
              <a:rPr lang="en-GB" sz="1600" dirty="0" smtClean="0">
                <a:latin typeface="Comic Sans MS" panose="030F0702030302020204" pitchFamily="66" charset="0"/>
              </a:rPr>
              <a:t>-underwear</a:t>
            </a:r>
            <a:br>
              <a:rPr lang="en-GB" sz="1600" dirty="0" smtClean="0">
                <a:latin typeface="Comic Sans MS" panose="030F0702030302020204" pitchFamily="66" charset="0"/>
              </a:rPr>
            </a:br>
            <a:r>
              <a:rPr lang="en-GB" sz="1600" dirty="0" smtClean="0">
                <a:latin typeface="Comic Sans MS" panose="030F0702030302020204" pitchFamily="66" charset="0"/>
              </a:rPr>
              <a:t>-swimwear (to wear under wetsuit)</a:t>
            </a:r>
            <a:br>
              <a:rPr lang="en-GB" sz="1600" dirty="0" smtClean="0">
                <a:latin typeface="Comic Sans MS" panose="030F0702030302020204" pitchFamily="66" charset="0"/>
              </a:rPr>
            </a:br>
            <a:r>
              <a:rPr lang="en-GB" sz="1600" dirty="0" smtClean="0">
                <a:latin typeface="Comic Sans MS" panose="030F0702030302020204" pitchFamily="66" charset="0"/>
              </a:rPr>
              <a:t>-Shorts (not denim)</a:t>
            </a:r>
            <a:br>
              <a:rPr lang="en-GB" sz="1600" dirty="0" smtClean="0">
                <a:latin typeface="Comic Sans MS" panose="030F0702030302020204" pitchFamily="66" charset="0"/>
              </a:rPr>
            </a:br>
            <a:r>
              <a:rPr lang="en-GB" sz="1600" dirty="0" smtClean="0">
                <a:latin typeface="Comic Sans MS" panose="030F0702030302020204" pitchFamily="66" charset="0"/>
              </a:rPr>
              <a:t>-warm trousers (preferably not jeans)</a:t>
            </a:r>
            <a:br>
              <a:rPr lang="en-GB" sz="1600" dirty="0" smtClean="0">
                <a:latin typeface="Comic Sans MS" panose="030F0702030302020204" pitchFamily="66" charset="0"/>
              </a:rPr>
            </a:br>
            <a:r>
              <a:rPr lang="en-GB" sz="1600" dirty="0" smtClean="0">
                <a:latin typeface="Comic Sans MS" panose="030F0702030302020204" pitchFamily="66" charset="0"/>
              </a:rPr>
              <a:t>-indoor shoes (slippers)</a:t>
            </a:r>
            <a:br>
              <a:rPr lang="en-GB" sz="1600" dirty="0" smtClean="0">
                <a:latin typeface="Comic Sans MS" panose="030F0702030302020204" pitchFamily="66" charset="0"/>
              </a:rPr>
            </a:br>
            <a:r>
              <a:rPr lang="en-GB" sz="1600" dirty="0" smtClean="0">
                <a:latin typeface="Comic Sans MS" panose="030F0702030302020204" pitchFamily="66" charset="0"/>
              </a:rPr>
              <a:t>-Outdoor shoes x 2(one for dry activities, one for wet activities)</a:t>
            </a:r>
            <a:br>
              <a:rPr lang="en-GB" sz="1600" dirty="0" smtClean="0">
                <a:latin typeface="Comic Sans MS" panose="030F0702030302020204" pitchFamily="66" charset="0"/>
              </a:rPr>
            </a:br>
            <a:r>
              <a:rPr lang="en-GB" sz="1600" dirty="0" smtClean="0">
                <a:latin typeface="Comic Sans MS" panose="030F0702030302020204" pitchFamily="66" charset="0"/>
              </a:rPr>
              <a:t>-wellies</a:t>
            </a:r>
            <a:br>
              <a:rPr lang="en-GB" sz="1600" dirty="0" smtClean="0">
                <a:latin typeface="Comic Sans MS" panose="030F0702030302020204" pitchFamily="66" charset="0"/>
              </a:rPr>
            </a:br>
            <a:r>
              <a:rPr lang="en-GB" sz="1600" dirty="0" smtClean="0">
                <a:latin typeface="Comic Sans MS" panose="030F0702030302020204" pitchFamily="66" charset="0"/>
              </a:rPr>
              <a:t>-shower towel x2</a:t>
            </a:r>
            <a:br>
              <a:rPr lang="en-GB" sz="1600" dirty="0" smtClean="0">
                <a:latin typeface="Comic Sans MS" panose="030F0702030302020204" pitchFamily="66" charset="0"/>
              </a:rPr>
            </a:br>
            <a:r>
              <a:rPr lang="en-GB" sz="1600" dirty="0" smtClean="0">
                <a:latin typeface="Comic Sans MS" panose="030F0702030302020204" pitchFamily="66" charset="0"/>
              </a:rPr>
              <a:t>-water bottle</a:t>
            </a:r>
            <a:br>
              <a:rPr lang="en-GB" sz="1600" dirty="0" smtClean="0">
                <a:latin typeface="Comic Sans MS" panose="030F0702030302020204" pitchFamily="66" charset="0"/>
              </a:rPr>
            </a:br>
            <a:r>
              <a:rPr lang="en-GB" sz="1600" dirty="0" smtClean="0">
                <a:latin typeface="Comic Sans MS" panose="030F0702030302020204" pitchFamily="66" charset="0"/>
              </a:rPr>
              <a:t>-washing kit</a:t>
            </a:r>
            <a:br>
              <a:rPr lang="en-GB" sz="1600" dirty="0" smtClean="0">
                <a:latin typeface="Comic Sans MS" panose="030F0702030302020204" pitchFamily="66" charset="0"/>
              </a:rPr>
            </a:br>
            <a:r>
              <a:rPr lang="en-GB" sz="1600" dirty="0" smtClean="0">
                <a:latin typeface="Comic Sans MS" panose="030F0702030302020204" pitchFamily="66" charset="0"/>
              </a:rPr>
              <a:t>-evening casual wear</a:t>
            </a:r>
            <a:br>
              <a:rPr lang="en-GB" sz="1600" dirty="0" smtClean="0">
                <a:latin typeface="Comic Sans MS" panose="030F0702030302020204" pitchFamily="66" charset="0"/>
              </a:rPr>
            </a:br>
            <a:r>
              <a:rPr lang="en-GB" sz="1600" dirty="0" smtClean="0">
                <a:latin typeface="Comic Sans MS" panose="030F0702030302020204" pitchFamily="66" charset="0"/>
              </a:rPr>
              <a:t>-</a:t>
            </a:r>
            <a:r>
              <a:rPr lang="en-GB" sz="1600" dirty="0" err="1" smtClean="0">
                <a:latin typeface="Comic Sans MS" panose="030F0702030302020204" pitchFamily="66" charset="0"/>
              </a:rPr>
              <a:t>suncream</a:t>
            </a:r>
            <a:r>
              <a:rPr lang="en-GB" sz="1600" dirty="0" smtClean="0">
                <a:latin typeface="Comic Sans MS" panose="030F0702030302020204" pitchFamily="66" charset="0"/>
              </a:rPr>
              <a:t/>
            </a:r>
            <a:br>
              <a:rPr lang="en-GB" sz="1600" dirty="0" smtClean="0">
                <a:latin typeface="Comic Sans MS" panose="030F0702030302020204" pitchFamily="66" charset="0"/>
              </a:rPr>
            </a:br>
            <a:r>
              <a:rPr lang="en-GB" sz="1600" dirty="0" smtClean="0">
                <a:latin typeface="Comic Sans MS" panose="030F0702030302020204" pitchFamily="66" charset="0"/>
              </a:rPr>
              <a:t>-raincoat</a:t>
            </a:r>
            <a:br>
              <a:rPr lang="en-GB" sz="1600" dirty="0" smtClean="0">
                <a:latin typeface="Comic Sans MS" panose="030F0702030302020204" pitchFamily="66" charset="0"/>
              </a:rPr>
            </a:br>
            <a:r>
              <a:rPr lang="en-GB" sz="1600" dirty="0" smtClean="0">
                <a:latin typeface="Comic Sans MS" panose="030F0702030302020204" pitchFamily="66" charset="0"/>
              </a:rPr>
              <a:t>-bin liners x 2</a:t>
            </a:r>
            <a:br>
              <a:rPr lang="en-GB" sz="1600" dirty="0" smtClean="0">
                <a:latin typeface="Comic Sans MS" panose="030F0702030302020204" pitchFamily="66" charset="0"/>
              </a:rPr>
            </a:br>
            <a:r>
              <a:rPr lang="en-GB" sz="1600" dirty="0" smtClean="0">
                <a:latin typeface="Comic Sans MS" panose="030F0702030302020204" pitchFamily="66" charset="0"/>
              </a:rPr>
              <a:t>-torch</a:t>
            </a:r>
            <a:br>
              <a:rPr lang="en-GB" sz="1600" dirty="0" smtClean="0">
                <a:latin typeface="Comic Sans MS" panose="030F0702030302020204" pitchFamily="66" charset="0"/>
              </a:rPr>
            </a:br>
            <a:r>
              <a:rPr lang="en-GB" sz="1600" dirty="0" smtClean="0">
                <a:latin typeface="Comic Sans MS" panose="030F0702030302020204" pitchFamily="66" charset="0"/>
              </a:rPr>
              <a:t>-£5max pocket money for souvenirs in a named envelope/purse to be handed in on arrival (small change)</a:t>
            </a:r>
            <a:br>
              <a:rPr lang="en-GB" sz="1600" dirty="0" smtClean="0">
                <a:latin typeface="Comic Sans MS" panose="030F0702030302020204" pitchFamily="66" charset="0"/>
              </a:rPr>
            </a:br>
            <a:r>
              <a:rPr lang="en-GB" sz="1600" dirty="0" smtClean="0">
                <a:latin typeface="Comic Sans MS" panose="030F0702030302020204" pitchFamily="66" charset="0"/>
              </a:rPr>
              <a:t>-insect repellent</a:t>
            </a:r>
            <a:br>
              <a:rPr lang="en-GB" sz="1600" dirty="0" smtClean="0">
                <a:latin typeface="Comic Sans MS" panose="030F0702030302020204" pitchFamily="66" charset="0"/>
              </a:rPr>
            </a:br>
            <a:r>
              <a:rPr lang="en-GB" sz="1600" dirty="0" smtClean="0">
                <a:latin typeface="Comic Sans MS" panose="030F0702030302020204" pitchFamily="66" charset="0"/>
              </a:rPr>
              <a:t>-book</a:t>
            </a:r>
            <a:br>
              <a:rPr lang="en-GB" sz="1600" dirty="0" smtClean="0">
                <a:latin typeface="Comic Sans MS" panose="030F0702030302020204" pitchFamily="66" charset="0"/>
              </a:rPr>
            </a:br>
            <a:r>
              <a:rPr lang="en-GB" sz="1600" dirty="0" smtClean="0">
                <a:latin typeface="Comic Sans MS" panose="030F0702030302020204" pitchFamily="66" charset="0"/>
              </a:rPr>
              <a:t>-teddy</a:t>
            </a:r>
            <a:br>
              <a:rPr lang="en-GB" sz="1600" dirty="0" smtClean="0">
                <a:latin typeface="Comic Sans MS" panose="030F0702030302020204" pitchFamily="66" charset="0"/>
              </a:rPr>
            </a:br>
            <a:r>
              <a:rPr lang="en-GB" sz="1600" dirty="0" smtClean="0">
                <a:latin typeface="Comic Sans MS" panose="030F0702030302020204" pitchFamily="66" charset="0"/>
              </a:rPr>
              <a:t>-medicines to be handed in on arrival (medical forms to be collected prior from the school office)</a:t>
            </a:r>
            <a:br>
              <a:rPr lang="en-GB" sz="1600" dirty="0" smtClean="0">
                <a:latin typeface="Comic Sans MS" panose="030F0702030302020204" pitchFamily="66" charset="0"/>
              </a:rPr>
            </a:br>
            <a:r>
              <a:rPr lang="en-GB" sz="1600" dirty="0" smtClean="0">
                <a:latin typeface="Comic Sans MS" panose="030F0702030302020204" pitchFamily="66" charset="0"/>
              </a:rPr>
              <a:t>-</a:t>
            </a:r>
            <a:r>
              <a:rPr lang="en-GB" sz="1600" b="1" dirty="0" smtClean="0">
                <a:latin typeface="Comic Sans MS" panose="030F0702030302020204" pitchFamily="66" charset="0"/>
              </a:rPr>
              <a:t>no</a:t>
            </a:r>
            <a:r>
              <a:rPr lang="en-GB" sz="1600" dirty="0" smtClean="0">
                <a:latin typeface="Comic Sans MS" panose="030F0702030302020204" pitchFamily="66" charset="0"/>
              </a:rPr>
              <a:t> electrical devices</a:t>
            </a:r>
            <a:endParaRPr lang="en-GB" sz="1600" u="sng" dirty="0">
              <a:latin typeface="Comic Sans MS" panose="030F0702030302020204" pitchFamily="66" charset="0"/>
            </a:endParaRPr>
          </a:p>
        </p:txBody>
      </p:sp>
      <p:pic>
        <p:nvPicPr>
          <p:cNvPr id="6146" name="Picture 2" descr="Free Forest School Wants Kids to Run Wild - Outside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07" y="56040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416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5223" y="83675"/>
            <a:ext cx="9144000" cy="2387600"/>
          </a:xfrm>
        </p:spPr>
        <p:txBody>
          <a:bodyPr/>
          <a:lstStyle/>
          <a:p>
            <a:r>
              <a:rPr lang="en-GB" u="sng" dirty="0" smtClean="0">
                <a:latin typeface="Comic Sans MS" panose="030F0702030302020204" pitchFamily="66" charset="0"/>
              </a:rPr>
              <a:t>Who will my child be in a group with ?</a:t>
            </a:r>
            <a:endParaRPr lang="en-GB" u="sng"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dirty="0" smtClean="0">
                <a:latin typeface="Comic Sans MS" panose="030F0702030302020204" pitchFamily="66" charset="0"/>
              </a:rPr>
              <a:t>The children have been asked to choose some friends that they would like to be. </a:t>
            </a: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786312" y="5025454"/>
            <a:ext cx="2619375" cy="1743075"/>
          </a:xfrm>
          <a:prstGeom prst="rect">
            <a:avLst/>
          </a:prstGeom>
        </p:spPr>
      </p:pic>
    </p:spTree>
    <p:extLst>
      <p:ext uri="{BB962C8B-B14F-4D97-AF65-F5344CB8AC3E}">
        <p14:creationId xmlns:p14="http://schemas.microsoft.com/office/powerpoint/2010/main" val="1466607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latin typeface="Comic Sans MS" panose="030F0702030302020204" pitchFamily="66" charset="0"/>
              </a:rPr>
              <a:t>Any other questions?</a:t>
            </a:r>
            <a:endParaRPr lang="en-GB" u="sng" dirty="0">
              <a:latin typeface="Comic Sans MS" panose="030F0702030302020204" pitchFamily="66" charset="0"/>
            </a:endParaRP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1737429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589</Words>
  <Application>Microsoft Office PowerPoint</Application>
  <PresentationFormat>Widescreen</PresentationFormat>
  <Paragraphs>22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Grafham Water  Key Stage 2 trip  2023 21st-23rd June</vt:lpstr>
      <vt:lpstr>How are we getting there? To keep the costs down we are asking you to get your own children (can carpool) there and to collect them at the end. This has saved you a lot of money off the price of the trip. Any questions regarding this please speak to the office.</vt:lpstr>
      <vt:lpstr>   Which adults are going? The children will be put into small groups and will be led by a member of staff from the centre. Mrs Scarrow- leading the trip Mrs Hegan Mrs Sweetnam Miss Corr- daytimes only</vt:lpstr>
      <vt:lpstr>What will my child be eating? ON THE WEDNESDAY THEY WILL NEED A PACKED LUNCH.</vt:lpstr>
      <vt:lpstr>Where will my child be sleeping? We will be sleeping in the bell tents (on mattresses), with access to fire pits.</vt:lpstr>
      <vt:lpstr>What will my child need to bring? -sleeping bag -pillow -sun hat, woolly hat (fire pit) -eye mask (it can get light early) -Glasses strap -sweaters/jumpers (not woollen) -underwear -swimwear (to wear under wetsuit) -Shorts (not denim) -warm trousers (preferably not jeans) -indoor shoes (slippers) -Outdoor shoes x 2(one for dry activities, one for wet activities) -wellies -shower towel x2 -water bottle -washing kit -evening casual wear -suncream -raincoat -bin liners x 2 -torch -£5max pocket money for souvenirs in a named envelope/purse to be handed in on arrival (small change) -insect repellent -book -teddy -medicines to be handed in on arrival (medical forms to be collected prior from the school office) -no electrical devices</vt:lpstr>
      <vt:lpstr>Who will my child be in a group with ?</vt:lpstr>
      <vt:lpstr>Any other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Grafham Water  Key Stage 2 trip  2023 21st-23rd June</dc:title>
  <dc:creator>Abby Scarrow</dc:creator>
  <cp:lastModifiedBy>Alison Arnold</cp:lastModifiedBy>
  <cp:revision>6</cp:revision>
  <dcterms:created xsi:type="dcterms:W3CDTF">2023-04-25T15:25:30Z</dcterms:created>
  <dcterms:modified xsi:type="dcterms:W3CDTF">2023-06-07T10:57:49Z</dcterms:modified>
</cp:coreProperties>
</file>