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85" d="100"/>
          <a:sy n="85" d="100"/>
        </p:scale>
        <p:origin x="590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9EF84-1EC4-47E5-8366-C17881AF1C12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A5064-F7AD-494A-8A13-DDA3E07DBE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81593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9EF84-1EC4-47E5-8366-C17881AF1C12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A5064-F7AD-494A-8A13-DDA3E07DBE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49353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9EF84-1EC4-47E5-8366-C17881AF1C12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A5064-F7AD-494A-8A13-DDA3E07DBE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90678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9EF84-1EC4-47E5-8366-C17881AF1C12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A5064-F7AD-494A-8A13-DDA3E07DBE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38135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9EF84-1EC4-47E5-8366-C17881AF1C12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A5064-F7AD-494A-8A13-DDA3E07DBE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23622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9EF84-1EC4-47E5-8366-C17881AF1C12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A5064-F7AD-494A-8A13-DDA3E07DBE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30172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9EF84-1EC4-47E5-8366-C17881AF1C12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A5064-F7AD-494A-8A13-DDA3E07DBE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65670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9EF84-1EC4-47E5-8366-C17881AF1C12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A5064-F7AD-494A-8A13-DDA3E07DBE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53002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9EF84-1EC4-47E5-8366-C17881AF1C12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A5064-F7AD-494A-8A13-DDA3E07DBE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20978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9EF84-1EC4-47E5-8366-C17881AF1C12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A5064-F7AD-494A-8A13-DDA3E07DBE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42872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9EF84-1EC4-47E5-8366-C17881AF1C12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A5064-F7AD-494A-8A13-DDA3E07DBE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905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49EF84-1EC4-47E5-8366-C17881AF1C12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4A5064-F7AD-494A-8A13-DDA3E07DBE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79092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.org.uk/everybody-read/parent-workshop-resources/" TargetMode="External"/><Relationship Id="rId2" Type="http://schemas.openxmlformats.org/officeDocument/2006/relationships/hyperlink" Target="https://www.littlewandle.org.uk/resources/for-parents/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opmarks.co.uk/maths-games/hit-the-button" TargetMode="Externa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95072" y="134112"/>
            <a:ext cx="12897013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Twinkl Light" panose="02000000000000000000" pitchFamily="2" charset="0"/>
              </a:rPr>
              <a:t>Welcome to year 1/2 - St Julian class</a:t>
            </a:r>
          </a:p>
          <a:p>
            <a:endParaRPr lang="en-GB" sz="3600" dirty="0">
              <a:latin typeface="Twinkl Light" panose="02000000000000000000" pitchFamily="2" charset="0"/>
            </a:endParaRPr>
          </a:p>
          <a:p>
            <a:r>
              <a:rPr lang="en-GB" sz="3600" dirty="0">
                <a:latin typeface="Twinkl Light" panose="02000000000000000000" pitchFamily="2" charset="0"/>
              </a:rPr>
              <a:t>Miss Hampton- 1/2 class teacher</a:t>
            </a:r>
          </a:p>
          <a:p>
            <a:r>
              <a:rPr lang="en-GB" sz="3600" dirty="0">
                <a:latin typeface="Twinkl Light" panose="02000000000000000000" pitchFamily="2" charset="0"/>
              </a:rPr>
              <a:t>Mrs Scarrow – Reception class teacher</a:t>
            </a:r>
          </a:p>
          <a:p>
            <a:r>
              <a:rPr lang="en-GB" sz="3600" dirty="0">
                <a:latin typeface="Twinkl Light" panose="02000000000000000000" pitchFamily="2" charset="0"/>
              </a:rPr>
              <a:t>Miss Pope - TA</a:t>
            </a:r>
          </a:p>
          <a:p>
            <a:endParaRPr lang="en-GB" sz="3600" dirty="0">
              <a:latin typeface="Twinkl Light" panose="02000000000000000000" pitchFamily="2" charset="0"/>
            </a:endParaRPr>
          </a:p>
          <a:p>
            <a:r>
              <a:rPr lang="en-GB" sz="3600" dirty="0">
                <a:latin typeface="Twinkl Light" panose="02000000000000000000" pitchFamily="2" charset="0"/>
              </a:rPr>
              <a:t>Also… </a:t>
            </a:r>
          </a:p>
          <a:p>
            <a:r>
              <a:rPr lang="en-GB" sz="3600" dirty="0">
                <a:latin typeface="Twinkl Light" panose="02000000000000000000" pitchFamily="2" charset="0"/>
              </a:rPr>
              <a:t>Mrs </a:t>
            </a:r>
            <a:r>
              <a:rPr lang="en-GB" sz="3600" dirty="0" err="1">
                <a:latin typeface="Twinkl Light" panose="02000000000000000000" pitchFamily="2" charset="0"/>
              </a:rPr>
              <a:t>Sweetnam</a:t>
            </a:r>
            <a:r>
              <a:rPr lang="en-GB" sz="3600" dirty="0">
                <a:latin typeface="Twinkl Light" panose="02000000000000000000" pitchFamily="2" charset="0"/>
              </a:rPr>
              <a:t>, Miss </a:t>
            </a:r>
            <a:r>
              <a:rPr lang="en-GB" sz="3600" dirty="0" err="1">
                <a:latin typeface="Twinkl Light" panose="02000000000000000000" pitchFamily="2" charset="0"/>
              </a:rPr>
              <a:t>Corr</a:t>
            </a:r>
            <a:r>
              <a:rPr lang="en-GB" sz="3600" dirty="0">
                <a:latin typeface="Twinkl Light" panose="02000000000000000000" pitchFamily="2" charset="0"/>
              </a:rPr>
              <a:t>, Mrs Fairbairn, Mrs Vincent… </a:t>
            </a:r>
          </a:p>
        </p:txBody>
      </p:sp>
    </p:spTree>
    <p:extLst>
      <p:ext uri="{BB962C8B-B14F-4D97-AF65-F5344CB8AC3E}">
        <p14:creationId xmlns:p14="http://schemas.microsoft.com/office/powerpoint/2010/main" val="41281039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19953" y="322729"/>
            <a:ext cx="9915027" cy="57246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Twinkl Light" panose="02000000000000000000" pitchFamily="2" charset="0"/>
              </a:rPr>
              <a:t>Please wear PE kit on PE Days (Monday and Thursday)</a:t>
            </a:r>
          </a:p>
          <a:p>
            <a:endParaRPr lang="en-GB" sz="2400" dirty="0">
              <a:latin typeface="Twinkl Light" panose="02000000000000000000" pitchFamily="2" charset="0"/>
            </a:endParaRPr>
          </a:p>
          <a:p>
            <a:r>
              <a:rPr lang="en-GB" sz="2400" dirty="0">
                <a:latin typeface="Twinkl Light" panose="02000000000000000000" pitchFamily="2" charset="0"/>
              </a:rPr>
              <a:t>Forest School kit can stay in school (Monday PM and some Thursdays)</a:t>
            </a:r>
          </a:p>
          <a:p>
            <a:endParaRPr lang="en-GB" sz="2400" dirty="0">
              <a:latin typeface="Twinkl Light" panose="02000000000000000000" pitchFamily="2" charset="0"/>
            </a:endParaRPr>
          </a:p>
          <a:p>
            <a:r>
              <a:rPr lang="en-GB" sz="2400">
                <a:latin typeface="Twinkl Light" panose="02000000000000000000" pitchFamily="2" charset="0"/>
              </a:rPr>
              <a:t>Main topics </a:t>
            </a:r>
            <a:r>
              <a:rPr lang="en-GB" sz="2400" dirty="0">
                <a:latin typeface="Twinkl Light" panose="02000000000000000000" pitchFamily="2" charset="0"/>
              </a:rPr>
              <a:t>this term: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Twinkl Light" panose="02000000000000000000" pitchFamily="2" charset="0"/>
              </a:rPr>
              <a:t>Mary Anning (dinosaurs)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Twinkl Light" panose="02000000000000000000" pitchFamily="2" charset="0"/>
              </a:rPr>
              <a:t>Weather patterns in the UK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Twinkl Light" panose="02000000000000000000" pitchFamily="2" charset="0"/>
              </a:rPr>
              <a:t>Materials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Twinkl Light" panose="02000000000000000000" pitchFamily="2" charset="0"/>
              </a:rPr>
              <a:t>Animals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Twinkl Light" panose="02000000000000000000" pitchFamily="2" charset="0"/>
              </a:rPr>
              <a:t>Creation story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Twinkl Light" panose="02000000000000000000" pitchFamily="2" charset="0"/>
              </a:rPr>
              <a:t>Harvest and Christmas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>
              <a:latin typeface="Twinkl Light" panose="02000000000000000000" pitchFamily="2" charset="0"/>
            </a:endParaRPr>
          </a:p>
          <a:p>
            <a:endParaRPr lang="en-GB" sz="2400" dirty="0">
              <a:latin typeface="Twinkl Light" panose="02000000000000000000" pitchFamily="2" charset="0"/>
            </a:endParaRPr>
          </a:p>
          <a:p>
            <a:endParaRPr lang="en-GB" dirty="0">
              <a:latin typeface="Twinkl Light" panose="02000000000000000000" pitchFamily="2" charset="0"/>
            </a:endParaRPr>
          </a:p>
          <a:p>
            <a:endParaRPr lang="en-GB" dirty="0">
              <a:latin typeface="Twinkl Light" panose="02000000000000000000" pitchFamily="2" charset="0"/>
            </a:endParaRPr>
          </a:p>
          <a:p>
            <a:endParaRPr lang="en-GB" dirty="0">
              <a:latin typeface="Twinkl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89298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04800" y="333137"/>
            <a:ext cx="9448800" cy="65248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Twinkl Light" panose="02000000000000000000" pitchFamily="2" charset="0"/>
              </a:rPr>
              <a:t>How to support your child at home:</a:t>
            </a:r>
          </a:p>
          <a:p>
            <a:endParaRPr lang="en-GB" sz="2000" dirty="0">
              <a:latin typeface="Twinkl Light" panose="02000000000000000000" pitchFamily="2" charset="0"/>
            </a:endParaRPr>
          </a:p>
          <a:p>
            <a:r>
              <a:rPr lang="en-GB" sz="2000" dirty="0">
                <a:latin typeface="Twinkl Light" panose="02000000000000000000" pitchFamily="2" charset="0"/>
              </a:rPr>
              <a:t>Daily reading…we learn to read so that we can read to learn!</a:t>
            </a:r>
          </a:p>
          <a:p>
            <a:endParaRPr lang="en-GB" sz="2000" dirty="0">
              <a:latin typeface="Twinkl Light" panose="02000000000000000000" pitchFamily="2" charset="0"/>
            </a:endParaRPr>
          </a:p>
          <a:p>
            <a:r>
              <a:rPr lang="en-GB" sz="2000" dirty="0">
                <a:latin typeface="Twinkl Light" panose="02000000000000000000" pitchFamily="2" charset="0"/>
              </a:rPr>
              <a:t>Year One will have common exception words in their book bag. </a:t>
            </a:r>
          </a:p>
          <a:p>
            <a:r>
              <a:rPr lang="en-GB" sz="2000" dirty="0">
                <a:latin typeface="Twinkl Light" panose="02000000000000000000" pitchFamily="2" charset="0"/>
              </a:rPr>
              <a:t>Please practise reading these on a Monday, Tuesday Wednesday.</a:t>
            </a:r>
          </a:p>
          <a:p>
            <a:r>
              <a:rPr lang="en-GB" sz="2000" dirty="0">
                <a:latin typeface="Twinkl Light" panose="02000000000000000000" pitchFamily="2" charset="0"/>
              </a:rPr>
              <a:t>If your child is confident at reading them, please begin to practise spelling them.</a:t>
            </a:r>
          </a:p>
          <a:p>
            <a:r>
              <a:rPr lang="en-GB" sz="2000" dirty="0">
                <a:latin typeface="Twinkl Light" panose="02000000000000000000" pitchFamily="2" charset="0"/>
              </a:rPr>
              <a:t>On a Thursday your child will bring home their Little </a:t>
            </a:r>
            <a:r>
              <a:rPr lang="en-GB" sz="2000" dirty="0" err="1">
                <a:latin typeface="Twinkl Light" panose="02000000000000000000" pitchFamily="2" charset="0"/>
              </a:rPr>
              <a:t>Wandle</a:t>
            </a:r>
            <a:r>
              <a:rPr lang="en-GB" sz="2000" dirty="0">
                <a:latin typeface="Twinkl Light" panose="02000000000000000000" pitchFamily="2" charset="0"/>
              </a:rPr>
              <a:t> reading book.</a:t>
            </a:r>
          </a:p>
          <a:p>
            <a:r>
              <a:rPr lang="en-GB" sz="2000" dirty="0">
                <a:latin typeface="Twinkl Light" panose="02000000000000000000" pitchFamily="2" charset="0"/>
              </a:rPr>
              <a:t>Again, please practise reading this – daily if at all possible.</a:t>
            </a:r>
          </a:p>
          <a:p>
            <a:endParaRPr lang="en-GB" sz="2000" dirty="0">
              <a:latin typeface="Twinkl Light" panose="02000000000000000000" pitchFamily="2" charset="0"/>
            </a:endParaRPr>
          </a:p>
          <a:p>
            <a:r>
              <a:rPr lang="en-GB" sz="2000" dirty="0">
                <a:latin typeface="Twinkl Light" panose="02000000000000000000" pitchFamily="2" charset="0"/>
              </a:rPr>
              <a:t>Year two will have an Accelerated Reader levelled book or a Little </a:t>
            </a:r>
            <a:r>
              <a:rPr lang="en-GB" sz="2000" dirty="0" err="1">
                <a:latin typeface="Twinkl Light" panose="02000000000000000000" pitchFamily="2" charset="0"/>
              </a:rPr>
              <a:t>Wandle</a:t>
            </a:r>
            <a:r>
              <a:rPr lang="en-GB" sz="2000" dirty="0">
                <a:latin typeface="Twinkl Light" panose="02000000000000000000" pitchFamily="2" charset="0"/>
              </a:rPr>
              <a:t> book</a:t>
            </a:r>
          </a:p>
          <a:p>
            <a:r>
              <a:rPr lang="en-GB" sz="2000" dirty="0">
                <a:latin typeface="Twinkl Light" panose="02000000000000000000" pitchFamily="2" charset="0"/>
              </a:rPr>
              <a:t>Please read this every day (if at all possible – at least 5x weekly).</a:t>
            </a:r>
          </a:p>
          <a:p>
            <a:r>
              <a:rPr lang="en-GB" sz="2000" dirty="0">
                <a:latin typeface="Twinkl Light" panose="02000000000000000000" pitchFamily="2" charset="0"/>
              </a:rPr>
              <a:t>Once they have read this book at home they will complete a quiz on the book and progress accordingly.</a:t>
            </a:r>
          </a:p>
          <a:p>
            <a:r>
              <a:rPr lang="en-GB" sz="2000" dirty="0">
                <a:latin typeface="Twinkl Light" panose="02000000000000000000" pitchFamily="2" charset="0"/>
              </a:rPr>
              <a:t>Year two children will also have some common exception words to practise reading and spelling.</a:t>
            </a:r>
          </a:p>
          <a:p>
            <a:r>
              <a:rPr lang="en-GB" sz="2000" dirty="0">
                <a:latin typeface="Twinkl Light" panose="02000000000000000000" pitchFamily="2" charset="0"/>
              </a:rPr>
              <a:t>Please practise these along side their AR reading book.</a:t>
            </a:r>
          </a:p>
          <a:p>
            <a:endParaRPr lang="en-GB" sz="2000" dirty="0">
              <a:latin typeface="Twinkl Light" panose="02000000000000000000" pitchFamily="2" charset="0"/>
            </a:endParaRPr>
          </a:p>
          <a:p>
            <a:r>
              <a:rPr lang="en-GB" sz="2000" dirty="0">
                <a:latin typeface="Twinkl Light" panose="02000000000000000000" pitchFamily="2" charset="0"/>
              </a:rPr>
              <a:t>All children can also bring home a reading for pleasure book to share with adults at home.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18297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73024" y="792480"/>
            <a:ext cx="9844362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latin typeface="Twinkl Light" panose="02000000000000000000" pitchFamily="2" charset="0"/>
              </a:rPr>
              <a:t>Lots of information is available on the Little </a:t>
            </a:r>
            <a:r>
              <a:rPr lang="en-GB" sz="2400" dirty="0" err="1">
                <a:latin typeface="Twinkl Light" panose="02000000000000000000" pitchFamily="2" charset="0"/>
              </a:rPr>
              <a:t>Wandle</a:t>
            </a:r>
            <a:r>
              <a:rPr lang="en-GB" sz="2400" dirty="0">
                <a:latin typeface="Twinkl Light" panose="02000000000000000000" pitchFamily="2" charset="0"/>
              </a:rPr>
              <a:t> parents’ web page.</a:t>
            </a:r>
          </a:p>
          <a:p>
            <a:endParaRPr lang="en-GB" sz="2400" dirty="0">
              <a:latin typeface="Twinkl Light" panose="02000000000000000000" pitchFamily="2" charset="0"/>
            </a:endParaRPr>
          </a:p>
          <a:p>
            <a:r>
              <a:rPr lang="en-GB" sz="2400" dirty="0">
                <a:latin typeface="Twinkl Light" panose="02000000000000000000" pitchFamily="2" charset="0"/>
                <a:hlinkClick r:id="rId2"/>
              </a:rPr>
              <a:t>https://www.littlewandle.org.uk/resources/for-parents/</a:t>
            </a:r>
            <a:endParaRPr lang="en-GB" sz="2400" dirty="0">
              <a:latin typeface="Twinkl Light" panose="02000000000000000000" pitchFamily="2" charset="0"/>
            </a:endParaRPr>
          </a:p>
          <a:p>
            <a:endParaRPr lang="en-GB" dirty="0"/>
          </a:p>
          <a:p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694944" y="3105835"/>
            <a:ext cx="844905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https://www.littlewandle.org.uk/everybody-read/parent-workshop-resources/</a:t>
            </a:r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31778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2400" y="500297"/>
            <a:ext cx="9502922" cy="61863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latin typeface="Twinkl Light" panose="02000000000000000000" pitchFamily="2" charset="0"/>
              </a:rPr>
              <a:t>Maths at home…</a:t>
            </a:r>
          </a:p>
          <a:p>
            <a:endParaRPr lang="en-GB" sz="2400" dirty="0">
              <a:latin typeface="Twinkl Light" panose="02000000000000000000" pitchFamily="2" charset="0"/>
            </a:endParaRPr>
          </a:p>
          <a:p>
            <a:r>
              <a:rPr lang="en-GB" sz="2400" dirty="0">
                <a:latin typeface="Twinkl Light" panose="02000000000000000000" pitchFamily="2" charset="0"/>
              </a:rPr>
              <a:t>chat about numbers, look for numbers when you are out and about, </a:t>
            </a:r>
          </a:p>
          <a:p>
            <a:r>
              <a:rPr lang="en-GB" sz="2400" dirty="0">
                <a:latin typeface="Twinkl Light" panose="02000000000000000000" pitchFamily="2" charset="0"/>
              </a:rPr>
              <a:t>cooking, board games…</a:t>
            </a:r>
          </a:p>
          <a:p>
            <a:endParaRPr lang="en-GB" sz="2400" dirty="0">
              <a:latin typeface="Twinkl Light" panose="02000000000000000000" pitchFamily="2" charset="0"/>
            </a:endParaRPr>
          </a:p>
          <a:p>
            <a:r>
              <a:rPr lang="en-GB" sz="2400" dirty="0">
                <a:latin typeface="Twinkl Light" panose="02000000000000000000" pitchFamily="2" charset="0"/>
              </a:rPr>
              <a:t>Learn to tell the time – analogue and digital.</a:t>
            </a:r>
          </a:p>
          <a:p>
            <a:endParaRPr lang="en-GB" sz="2400" dirty="0">
              <a:latin typeface="Twinkl Light" panose="02000000000000000000" pitchFamily="2" charset="0"/>
            </a:endParaRPr>
          </a:p>
          <a:p>
            <a:r>
              <a:rPr lang="en-GB" sz="2400" dirty="0">
                <a:latin typeface="Twinkl Light" panose="02000000000000000000" pitchFamily="2" charset="0"/>
              </a:rPr>
              <a:t>Maths ‘homework’ – number bonds on…</a:t>
            </a:r>
          </a:p>
          <a:p>
            <a:endParaRPr lang="en-GB" sz="2400" dirty="0">
              <a:latin typeface="Twinkl Light" panose="02000000000000000000" pitchFamily="2" charset="0"/>
            </a:endParaRPr>
          </a:p>
          <a:p>
            <a:r>
              <a:rPr lang="en-GB" sz="2400" dirty="0">
                <a:latin typeface="Twinkl Light" panose="02000000000000000000" pitchFamily="2" charset="0"/>
                <a:hlinkClick r:id="rId2"/>
              </a:rPr>
              <a:t>https://www.topmarks.co.uk/maths-games/hit-the-button</a:t>
            </a:r>
            <a:endParaRPr lang="en-GB" sz="2400" dirty="0">
              <a:latin typeface="Twinkl Light" panose="02000000000000000000" pitchFamily="2" charset="0"/>
            </a:endParaRPr>
          </a:p>
          <a:p>
            <a:endParaRPr lang="en-GB" sz="2400" dirty="0">
              <a:latin typeface="Twinkl Light" panose="02000000000000000000" pitchFamily="2" charset="0"/>
            </a:endParaRPr>
          </a:p>
          <a:p>
            <a:r>
              <a:rPr lang="en-GB" sz="2400" dirty="0">
                <a:latin typeface="Twinkl Light" panose="02000000000000000000" pitchFamily="2" charset="0"/>
              </a:rPr>
              <a:t>Topic homework – </a:t>
            </a:r>
          </a:p>
          <a:p>
            <a:endParaRPr lang="en-GB" sz="2400" dirty="0">
              <a:latin typeface="Twinkl Light" panose="02000000000000000000" pitchFamily="2" charset="0"/>
            </a:endParaRPr>
          </a:p>
          <a:p>
            <a:r>
              <a:rPr lang="en-GB" sz="2400" dirty="0">
                <a:latin typeface="Twinkl Light" panose="02000000000000000000" pitchFamily="2" charset="0"/>
              </a:rPr>
              <a:t>See website class page. </a:t>
            </a:r>
          </a:p>
          <a:p>
            <a:r>
              <a:rPr lang="en-GB" sz="2400" dirty="0">
                <a:latin typeface="Twinkl Light" panose="02000000000000000000" pitchFamily="2" charset="0"/>
              </a:rPr>
              <a:t>One task per half term please.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055389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4ED46E0-76B4-4FBB-9E6B-D3F3573801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7880" y="590304"/>
            <a:ext cx="9236240" cy="5677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14763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76177" y="1392865"/>
            <a:ext cx="7622600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Twinkl Light" panose="02000000000000000000" pitchFamily="2" charset="0"/>
              </a:rPr>
              <a:t>Year one Phonics Screening Check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3600" dirty="0">
              <a:latin typeface="Twinkl Light" panose="02000000000000000000" pitchFamily="2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Twinkl Light" panose="02000000000000000000" pitchFamily="2" charset="0"/>
              </a:rPr>
              <a:t>Year two SATS</a:t>
            </a:r>
          </a:p>
        </p:txBody>
      </p:sp>
    </p:spTree>
    <p:extLst>
      <p:ext uri="{BB962C8B-B14F-4D97-AF65-F5344CB8AC3E}">
        <p14:creationId xmlns:p14="http://schemas.microsoft.com/office/powerpoint/2010/main" val="39460918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1253</TotalTime>
  <Words>388</Words>
  <Application>Microsoft Office PowerPoint</Application>
  <PresentationFormat>Widescreen</PresentationFormat>
  <Paragraphs>61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Twinkl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Hampton</dc:creator>
  <cp:lastModifiedBy>Hampton Sarah</cp:lastModifiedBy>
  <cp:revision>12</cp:revision>
  <dcterms:created xsi:type="dcterms:W3CDTF">2025-09-08T14:05:42Z</dcterms:created>
  <dcterms:modified xsi:type="dcterms:W3CDTF">2026-09-09T14:16:30Z</dcterms:modified>
</cp:coreProperties>
</file>